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3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60" r:id="rId13"/>
    <p:sldId id="271" r:id="rId14"/>
    <p:sldId id="272" r:id="rId15"/>
    <p:sldId id="25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66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595DA-F80C-40ED-B40D-B66058E6D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9A1E0D-8CF8-4871-8B03-2003B56E5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5EAA2C-C46F-4200-817A-39AA03F9A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2680BF-6724-4F50-917D-EA5069DE0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52D461-A706-4FC4-8E5D-5A15661E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5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0C15F-AEB5-4AA4-A182-36EC74A03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2EE443-88A5-4530-9873-0D6E65FE5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557FBC-E1FE-4D83-84F1-DA2A185A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F2EC6B-02A8-4BF8-A4BD-F2A40EF7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FDA0BE-EC1A-4A84-BD83-C27F7EB2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82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6EB2378-FBD0-49CE-9975-6EC4982F0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92BAC9-DA1B-43A2-ACD5-380DD340E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23B222-756E-473B-90F1-51CFFA76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54766D-27DD-48B4-822B-84939413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DCAA8D-1CB4-4E7F-B7F1-674AA59B1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44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C3F17-F50C-47E4-B363-F740913A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E3ECCA-9E05-4661-ACE7-A3DB1BF21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4D0936-1757-472A-89F7-4E520EEB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1AE70C-E992-47B6-B70F-9AC49A49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9DB3CF-4ACC-404D-8C38-5ABE5315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6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51287-8298-4500-B900-EBB32E92E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2C3969-EF8C-4A28-90D0-492435446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351BF4-DF7E-47CB-8B58-49698F68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0E7DAD-62F5-4BC6-B248-D1C26E45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537EA4-1D5B-492C-BBFD-A1408CAF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74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7DFE9-AAFE-4E06-9923-EEB54007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239166-B0C2-49AA-BF86-08F946659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8AC767-4393-42D3-8D85-9555093BA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74C3A1-5451-4D90-AD5C-201B1EA0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2DB5B6-B9CC-41DC-89EF-D40A4DCC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EF30B8-6C6C-48E3-956B-2155364B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08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12DA9-F9C8-4739-AF9A-BAF8A68B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A6E7CF-4D96-4F90-B4F9-037950FDF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CC7244-32F7-4122-B397-E88E4D0E4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35BEBB-3150-4437-B151-D42D24410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7DB5893-A8C6-49A5-8F42-FBB71C862A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39CDEB-2AD1-48B8-BE3B-7078053A9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36092BD-56E9-45D3-8807-D07670D2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0F1167-6C27-42AC-9B8A-E9D115EC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4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AC76F-BCEB-4F68-A813-BDE735C8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B84D570-591E-4618-B286-2535796D5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0D53ED-5BE9-4156-B9CA-C816E774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0AFBBEE-4A19-4DEF-AEC0-1127350B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1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561804-9B29-43C9-8139-8EBF7BD8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3B4CF2-B914-441F-8361-00A37214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DD6C66-25FE-439C-8FDD-7DEE7197C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1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429E51-240E-4C79-9FE8-7B8EC0442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12714B-9E1F-4BF9-B0D7-3245713BD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96B060-3F89-4C8D-BCD6-DDE1A95F4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31EAFD-CF4E-47A6-BCFA-33A46CCAF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CAEE5E-C5BA-46A7-BC87-65FBBB33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F12673-8A39-4027-9F6D-B7FD2B27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6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A0EAFE-2D88-4A9B-8587-970A225CC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F365FFF-A4B3-423A-A371-446BB8DF1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AA20BF-7160-449F-AA10-B916030DF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828329-2C50-4A95-A6DF-605592A6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E22CA9-E2C1-4A4A-B491-91A911A4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D1BD81-5262-4B80-A295-AC3E5887B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D75ED2-758B-4E1B-9E19-BB7A1BB1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759C67-115C-4EF9-BBC2-B1A521DEE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5A1FBB-E175-4B70-B288-2E7D67267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8883D-602F-47D1-900D-8C7C27F3E97A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8A0007-562E-4361-9D1A-F6052DAA8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AD6933-3E10-4460-9526-EA10E5C79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C841-71F3-4AAF-9CBC-6C4A6A128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71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1611588" y="2662829"/>
            <a:ext cx="9121223" cy="19389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6000" b="1" dirty="0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ИМЕЮ ПРАВО И</a:t>
            </a:r>
          </a:p>
          <a:p>
            <a:r>
              <a:rPr lang="ru-RU" sz="6000" b="1" dirty="0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                    ОБЯЗАННОСТИ       </a:t>
            </a:r>
          </a:p>
        </p:txBody>
      </p:sp>
    </p:spTree>
    <p:extLst>
      <p:ext uri="{BB962C8B-B14F-4D97-AF65-F5344CB8AC3E}">
        <p14:creationId xmlns:p14="http://schemas.microsoft.com/office/powerpoint/2010/main" val="118903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3</a:t>
            </a:r>
            <a:r>
              <a:rPr lang="en-US" i="1" dirty="0">
                <a:solidFill>
                  <a:schemeClr val="bg1"/>
                </a:solidFill>
              </a:rPr>
              <a:t>0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2EF8468-83BD-4FBE-B0CB-A0A85B55ADCF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6E5458C-701B-4A1E-A57A-3DD2DB3E211B}"/>
              </a:ext>
            </a:extLst>
          </p:cNvPr>
          <p:cNvSpPr/>
          <p:nvPr/>
        </p:nvSpPr>
        <p:spPr>
          <a:xfrm>
            <a:off x="232229" y="430861"/>
            <a:ext cx="7837714" cy="12003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</a:t>
            </a:r>
          </a:p>
          <a:p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свободно распоряжаться своими способностями к труду, 	выбирать род деятельности и профессию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F3F0068-FBFE-4D98-8AA9-08D8FBED6B4F}"/>
              </a:ext>
            </a:extLst>
          </p:cNvPr>
          <p:cNvSpPr/>
          <p:nvPr/>
        </p:nvSpPr>
        <p:spPr>
          <a:xfrm>
            <a:off x="2177143" y="2780999"/>
            <a:ext cx="7837714" cy="15696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</a:t>
            </a:r>
          </a:p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на труд в условиях, отвечающих требованиям безопасности и гигиены, на вознаграждение за труд без какой бы то ни было дискриминации….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3E4F9E9-77FB-475B-8A1A-6923144A3D87}"/>
              </a:ext>
            </a:extLst>
          </p:cNvPr>
          <p:cNvSpPr/>
          <p:nvPr/>
        </p:nvSpPr>
        <p:spPr>
          <a:xfrm>
            <a:off x="7240951" y="4862509"/>
            <a:ext cx="4775200" cy="4616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на отдых…</a:t>
            </a:r>
          </a:p>
        </p:txBody>
      </p:sp>
    </p:spTree>
    <p:extLst>
      <p:ext uri="{BB962C8B-B14F-4D97-AF65-F5344CB8AC3E}">
        <p14:creationId xmlns:p14="http://schemas.microsoft.com/office/powerpoint/2010/main" val="3270705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6037495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37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2EF8468-83BD-4FBE-B0CB-A0A85B55ADCF}"/>
              </a:ext>
            </a:extLst>
          </p:cNvPr>
          <p:cNvCxnSpPr>
            <a:cxnSpLocks/>
          </p:cNvCxnSpPr>
          <p:nvPr/>
        </p:nvCxnSpPr>
        <p:spPr>
          <a:xfrm>
            <a:off x="7240951" y="6037495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6E5458C-701B-4A1E-A57A-3DD2DB3E211B}"/>
              </a:ext>
            </a:extLst>
          </p:cNvPr>
          <p:cNvSpPr/>
          <p:nvPr/>
        </p:nvSpPr>
        <p:spPr>
          <a:xfrm>
            <a:off x="130629" y="148831"/>
            <a:ext cx="6662057" cy="12003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на жилище. Никто не может быть лишен жилища, кроме случаев, предусмотренных законом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F3F0068-FBFE-4D98-8AA9-08D8FBED6B4F}"/>
              </a:ext>
            </a:extLst>
          </p:cNvPr>
          <p:cNvSpPr/>
          <p:nvPr/>
        </p:nvSpPr>
        <p:spPr>
          <a:xfrm>
            <a:off x="6210436" y="2374602"/>
            <a:ext cx="5849257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Каждый имеет право на охрану здоровья и медицинскую помощь.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3E4F9E9-77FB-475B-8A1A-6923144A3D87}"/>
              </a:ext>
            </a:extLst>
          </p:cNvPr>
          <p:cNvSpPr/>
          <p:nvPr/>
        </p:nvSpPr>
        <p:spPr>
          <a:xfrm>
            <a:off x="6720114" y="5018366"/>
            <a:ext cx="5513751" cy="101566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на участие в культурной жизни и пользование учреждениями культуры, на доступ к культурным ценностям.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C3F524-2A27-4CEC-AE48-08B3D29D5945}"/>
              </a:ext>
            </a:extLst>
          </p:cNvPr>
          <p:cNvSpPr txBox="1"/>
          <p:nvPr/>
        </p:nvSpPr>
        <p:spPr>
          <a:xfrm>
            <a:off x="130629" y="141874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3</a:t>
            </a:r>
            <a:r>
              <a:rPr lang="en-US" i="1" dirty="0">
                <a:solidFill>
                  <a:schemeClr val="bg1"/>
                </a:solidFill>
              </a:rPr>
              <a:t>0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D1E5EB7-28D8-43DD-A40F-790398B0F23B}"/>
              </a:ext>
            </a:extLst>
          </p:cNvPr>
          <p:cNvCxnSpPr>
            <a:cxnSpLocks/>
          </p:cNvCxnSpPr>
          <p:nvPr/>
        </p:nvCxnSpPr>
        <p:spPr>
          <a:xfrm>
            <a:off x="239260" y="141874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7DE7EE-D8E7-47D5-B12B-42B846D3BD87}"/>
              </a:ext>
            </a:extLst>
          </p:cNvPr>
          <p:cNvSpPr txBox="1"/>
          <p:nvPr/>
        </p:nvSpPr>
        <p:spPr>
          <a:xfrm>
            <a:off x="7240951" y="3192922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34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89760907-E7D4-48BE-8EB0-AED8DB1CAFC6}"/>
              </a:ext>
            </a:extLst>
          </p:cNvPr>
          <p:cNvCxnSpPr>
            <a:cxnSpLocks/>
          </p:cNvCxnSpPr>
          <p:nvPr/>
        </p:nvCxnSpPr>
        <p:spPr>
          <a:xfrm>
            <a:off x="7349582" y="3192922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2960E09-ACBF-4FE5-A71F-9E02EBC7AE19}"/>
              </a:ext>
            </a:extLst>
          </p:cNvPr>
          <p:cNvSpPr/>
          <p:nvPr/>
        </p:nvSpPr>
        <p:spPr>
          <a:xfrm>
            <a:off x="0" y="3736299"/>
            <a:ext cx="5849257" cy="4616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на образование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1D8B0E-7079-4665-99B0-B14C6D1BB6E0}"/>
              </a:ext>
            </a:extLst>
          </p:cNvPr>
          <p:cNvSpPr txBox="1"/>
          <p:nvPr/>
        </p:nvSpPr>
        <p:spPr>
          <a:xfrm>
            <a:off x="0" y="4214662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36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7574D7B-3B68-4033-84FD-4229456EA7E2}"/>
              </a:ext>
            </a:extLst>
          </p:cNvPr>
          <p:cNvCxnSpPr>
            <a:cxnSpLocks/>
          </p:cNvCxnSpPr>
          <p:nvPr/>
        </p:nvCxnSpPr>
        <p:spPr>
          <a:xfrm>
            <a:off x="108631" y="4214662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858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F6003D3-3F59-43CC-B1CE-8D89B5B6D4A2}"/>
              </a:ext>
            </a:extLst>
          </p:cNvPr>
          <p:cNvSpPr/>
          <p:nvPr/>
        </p:nvSpPr>
        <p:spPr>
          <a:xfrm>
            <a:off x="217714" y="2872379"/>
            <a:ext cx="117565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Каждый, обязан соблюдать Конституцию Луганской Народной Республики, законы Луганской Народной Республики, уважать права и свободы других лиц.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B45FE-617C-4B90-BE82-2F1309BC904B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49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D38ADAC-ABA1-4DBA-BE2E-91A3F4A87B80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066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F6003D3-3F59-43CC-B1CE-8D89B5B6D4A2}"/>
              </a:ext>
            </a:extLst>
          </p:cNvPr>
          <p:cNvSpPr/>
          <p:nvPr/>
        </p:nvSpPr>
        <p:spPr>
          <a:xfrm>
            <a:off x="217714" y="2872379"/>
            <a:ext cx="117565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обязан платить законно установленные налоги и сборы. Законы, устанавливающие новые налоги или ухудшающие положение налогоплательщиков, обратной силы не имеют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B45FE-617C-4B90-BE82-2F1309BC904B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50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D38ADAC-ABA1-4DBA-BE2E-91A3F4A87B80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464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F6003D3-3F59-43CC-B1CE-8D89B5B6D4A2}"/>
              </a:ext>
            </a:extLst>
          </p:cNvPr>
          <p:cNvSpPr/>
          <p:nvPr/>
        </p:nvSpPr>
        <p:spPr>
          <a:xfrm>
            <a:off x="87085" y="143694"/>
            <a:ext cx="6008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обязан сохранять природу и окружающую среду, бережно относиться к природным богатствам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B45FE-617C-4B90-BE82-2F1309BC904B}"/>
              </a:ext>
            </a:extLst>
          </p:cNvPr>
          <p:cNvSpPr txBox="1"/>
          <p:nvPr/>
        </p:nvSpPr>
        <p:spPr>
          <a:xfrm>
            <a:off x="195716" y="5950411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44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D38ADAC-ABA1-4DBA-BE2E-91A3F4A87B80}"/>
              </a:ext>
            </a:extLst>
          </p:cNvPr>
          <p:cNvCxnSpPr>
            <a:cxnSpLocks/>
          </p:cNvCxnSpPr>
          <p:nvPr/>
        </p:nvCxnSpPr>
        <p:spPr>
          <a:xfrm>
            <a:off x="304347" y="5950411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CA89D2A-4528-48AA-B416-5E941D28C9EC}"/>
              </a:ext>
            </a:extLst>
          </p:cNvPr>
          <p:cNvSpPr txBox="1"/>
          <p:nvPr/>
        </p:nvSpPr>
        <p:spPr>
          <a:xfrm>
            <a:off x="87085" y="1387565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51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AFB36EE4-1630-4525-8B2C-3AB3A480F8F5}"/>
              </a:ext>
            </a:extLst>
          </p:cNvPr>
          <p:cNvCxnSpPr>
            <a:cxnSpLocks/>
          </p:cNvCxnSpPr>
          <p:nvPr/>
        </p:nvCxnSpPr>
        <p:spPr>
          <a:xfrm>
            <a:off x="195716" y="1387565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0D2CA8-6500-4573-B494-DF4429553957}"/>
              </a:ext>
            </a:extLst>
          </p:cNvPr>
          <p:cNvSpPr/>
          <p:nvPr/>
        </p:nvSpPr>
        <p:spPr>
          <a:xfrm>
            <a:off x="6878095" y="2330269"/>
            <a:ext cx="51832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Защита Отечества является долгом и обязанностью гражданина Луганской Народной Республики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1C42B-1980-4812-80C6-C8023852C164}"/>
              </a:ext>
            </a:extLst>
          </p:cNvPr>
          <p:cNvSpPr txBox="1"/>
          <p:nvPr/>
        </p:nvSpPr>
        <p:spPr>
          <a:xfrm>
            <a:off x="7240951" y="3546036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52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D255740-A8D2-42E0-8B9C-3706CA2BEEC1}"/>
              </a:ext>
            </a:extLst>
          </p:cNvPr>
          <p:cNvCxnSpPr>
            <a:cxnSpLocks/>
          </p:cNvCxnSpPr>
          <p:nvPr/>
        </p:nvCxnSpPr>
        <p:spPr>
          <a:xfrm>
            <a:off x="7349582" y="3546036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0E43089-E747-4481-B382-267903B6F4DB}"/>
              </a:ext>
            </a:extLst>
          </p:cNvPr>
          <p:cNvSpPr/>
          <p:nvPr/>
        </p:nvSpPr>
        <p:spPr>
          <a:xfrm>
            <a:off x="195716" y="436268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Никто не обязан свидетельствовать против себя самого, своего супруга и близких родственников, круг которых определяется законом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91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B7F8D5A-6C15-4446-9BDB-460D12DFFBF3}"/>
              </a:ext>
            </a:extLst>
          </p:cNvPr>
          <p:cNvSpPr/>
          <p:nvPr/>
        </p:nvSpPr>
        <p:spPr>
          <a:xfrm>
            <a:off x="566056" y="2479871"/>
            <a:ext cx="113211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Гражданин Луганской Народной Республики может самостоятельно осуществлять в полном объеме свои права и обязанности с 18 лет.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BA3B3-C515-42A9-957B-28F3C727057D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5</a:t>
            </a:r>
            <a:r>
              <a:rPr lang="en-US" i="1" dirty="0">
                <a:solidFill>
                  <a:schemeClr val="bg1"/>
                </a:solidFill>
              </a:rPr>
              <a:t>3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56C2EF1-1459-49FF-A610-D20CDF3E3AAA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1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1941565" y="2510419"/>
            <a:ext cx="10250435" cy="15696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«Нет права без обязанностей, а обязанностей без прав»</a:t>
            </a:r>
          </a:p>
        </p:txBody>
      </p:sp>
      <p:pic>
        <p:nvPicPr>
          <p:cNvPr id="3074" name="Picture 2" descr="Маркс, Карл - Wikiwand">
            <a:extLst>
              <a:ext uri="{FF2B5EF4-FFF2-40B4-BE49-F238E27FC236}">
                <a16:creationId xmlns:a16="http://schemas.microsoft.com/office/drawing/2014/main" id="{957BEAFE-A31E-4424-BDC0-75007BA60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091" y="4080079"/>
            <a:ext cx="2309585" cy="75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арл Маркс - биография и жизнь автора Капитала">
            <a:extLst>
              <a:ext uri="{FF2B5EF4-FFF2-40B4-BE49-F238E27FC236}">
                <a16:creationId xmlns:a16="http://schemas.microsoft.com/office/drawing/2014/main" id="{A00F2D2B-C06C-43E3-AF0B-8103448A7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24" y="2767774"/>
            <a:ext cx="1964962" cy="18265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70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2811194" y="2841118"/>
            <a:ext cx="6569612" cy="15696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на жизнь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14</a:t>
            </a: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C3DF7B58-EE26-4E15-AC5E-6518C24C8B5E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18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1716259" y="2644170"/>
            <a:ext cx="9000978" cy="15696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Каждый имеет право на свободу и личную неприкосновенность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1</a:t>
            </a:r>
            <a:r>
              <a:rPr lang="en-US" i="1" dirty="0">
                <a:solidFill>
                  <a:schemeClr val="bg1"/>
                </a:solidFill>
              </a:rPr>
              <a:t>5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3712F61-CFB2-426A-A61B-A25DDF65C478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66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309490" y="2253626"/>
            <a:ext cx="9874742" cy="206210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</a:t>
            </a:r>
            <a:endParaRPr lang="en-US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r>
              <a:rPr lang="ru-RU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на неприкосновенность частной жизни, личную и семейную тайну, защиту своей чести и доброго имени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9B0878F-2BE5-436E-BD24-984F8B0F6E6C}"/>
              </a:ext>
            </a:extLst>
          </p:cNvPr>
          <p:cNvSpPr/>
          <p:nvPr/>
        </p:nvSpPr>
        <p:spPr>
          <a:xfrm>
            <a:off x="1937431" y="3946018"/>
            <a:ext cx="9874742" cy="107721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…</a:t>
            </a:r>
            <a:r>
              <a:rPr lang="ru-RU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на тайну переписки, телефонных переговоров, почтовых, телеграфных и иных сообщений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F5AAFA-253E-4168-AF9A-13B282AB6197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1</a:t>
            </a:r>
            <a:r>
              <a:rPr lang="en-US" i="1" dirty="0">
                <a:solidFill>
                  <a:schemeClr val="bg1"/>
                </a:solidFill>
              </a:rPr>
              <a:t>6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5C10B8D-85A0-4FEA-A56D-B916509160C5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93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5319259" y="4266696"/>
            <a:ext cx="6676572" cy="12003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…на пользование родным языком, на свободный выбор языка общения, воспитания, обучения и творчества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1</a:t>
            </a:r>
            <a:r>
              <a:rPr lang="en-US" i="1" dirty="0">
                <a:solidFill>
                  <a:schemeClr val="bg1"/>
                </a:solidFill>
              </a:rPr>
              <a:t>9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A259F8C8-2ED7-415F-B610-8C19F36E3D3A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AD59A71-A10B-4D6F-83AF-E6DD44A69B66}"/>
              </a:ext>
            </a:extLst>
          </p:cNvPr>
          <p:cNvSpPr/>
          <p:nvPr/>
        </p:nvSpPr>
        <p:spPr>
          <a:xfrm>
            <a:off x="0" y="2235371"/>
            <a:ext cx="8563429" cy="13849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свободно передвигаться, выбирать место пребывания и жительства в соответствии с законом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B7E3DD-D5F8-4497-B7BC-EAC82865979C}"/>
              </a:ext>
            </a:extLst>
          </p:cNvPr>
          <p:cNvSpPr txBox="1"/>
          <p:nvPr/>
        </p:nvSpPr>
        <p:spPr>
          <a:xfrm>
            <a:off x="0" y="3620366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20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0BF75C74-42BB-4160-A471-4A8282CFC15B}"/>
              </a:ext>
            </a:extLst>
          </p:cNvPr>
          <p:cNvCxnSpPr>
            <a:cxnSpLocks/>
          </p:cNvCxnSpPr>
          <p:nvPr/>
        </p:nvCxnSpPr>
        <p:spPr>
          <a:xfrm>
            <a:off x="108631" y="3620366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77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99253" y="2239553"/>
            <a:ext cx="11422187" cy="26776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Каждому гарантируется </a:t>
            </a:r>
            <a:endParaRPr lang="en-US" sz="2800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свобода совести, свобода вероисповедания, включая право исповедовать индивидуально или совместно с другими любую религию или не исповедовать никакой, свободно выбирать, иметь и распространять религиозные и иные убеждения и действовать в соответствии с ними, кроме случаев предусмотренных законом.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21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FB2EE1DB-327A-4452-95CB-4108CE2F2206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699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0" y="2253624"/>
            <a:ext cx="11422187" cy="13849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свободно искать, получать, передавать, производить и распространять информацию любым законным способом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21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F672-3DFE-450E-B2A6-8967B9EF7255}"/>
              </a:ext>
            </a:extLst>
          </p:cNvPr>
          <p:cNvSpPr txBox="1"/>
          <p:nvPr/>
        </p:nvSpPr>
        <p:spPr>
          <a:xfrm>
            <a:off x="7132319" y="3176063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22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C0A6A018-31CC-455F-B6E9-4CE6ED50C9DD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79D141A-82FB-4932-BD73-18E79CF04989}"/>
              </a:ext>
            </a:extLst>
          </p:cNvPr>
          <p:cNvCxnSpPr>
            <a:cxnSpLocks/>
          </p:cNvCxnSpPr>
          <p:nvPr/>
        </p:nvCxnSpPr>
        <p:spPr>
          <a:xfrm>
            <a:off x="7240950" y="3176063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12019A1-011A-4802-A6C7-C4DDED6ACA11}"/>
              </a:ext>
            </a:extLst>
          </p:cNvPr>
          <p:cNvSpPr/>
          <p:nvPr/>
        </p:nvSpPr>
        <p:spPr>
          <a:xfrm>
            <a:off x="0" y="4488876"/>
            <a:ext cx="11422187" cy="13849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…. 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на объединение, включая право создавать профессиональные союзы для защиты своих интересов. Свобода деятельности общественных объединений гарантируется</a:t>
            </a:r>
          </a:p>
        </p:txBody>
      </p:sp>
    </p:spTree>
    <p:extLst>
      <p:ext uri="{BB962C8B-B14F-4D97-AF65-F5344CB8AC3E}">
        <p14:creationId xmlns:p14="http://schemas.microsoft.com/office/powerpoint/2010/main" val="412449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C45268-7CD5-43CF-9B16-BA72CE584204}"/>
              </a:ext>
            </a:extLst>
          </p:cNvPr>
          <p:cNvSpPr/>
          <p:nvPr/>
        </p:nvSpPr>
        <p:spPr>
          <a:xfrm>
            <a:off x="1676174" y="4970250"/>
            <a:ext cx="10334171" cy="5232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Право частной собственности охраняется законом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C1483-6CCD-410A-9474-F3690515C56F}"/>
              </a:ext>
            </a:extLst>
          </p:cNvPr>
          <p:cNvSpPr txBox="1"/>
          <p:nvPr/>
        </p:nvSpPr>
        <p:spPr>
          <a:xfrm>
            <a:off x="7132320" y="5500468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28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2EF8468-83BD-4FBE-B0CB-A0A85B55ADCF}"/>
              </a:ext>
            </a:extLst>
          </p:cNvPr>
          <p:cNvCxnSpPr>
            <a:cxnSpLocks/>
          </p:cNvCxnSpPr>
          <p:nvPr/>
        </p:nvCxnSpPr>
        <p:spPr>
          <a:xfrm>
            <a:off x="7240951" y="5500468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8E881A0-AA75-4A7B-A7D4-5FB6206A1BFA}"/>
              </a:ext>
            </a:extLst>
          </p:cNvPr>
          <p:cNvSpPr/>
          <p:nvPr/>
        </p:nvSpPr>
        <p:spPr>
          <a:xfrm>
            <a:off x="0" y="2615757"/>
            <a:ext cx="10334171" cy="13849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Каждый имеет право на свободное использование своих способностей и имущества для предпринимательской и иной не запрещенной законом экономической деятельности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4890FD-2E34-452D-B080-AC68FA6EB98C}"/>
              </a:ext>
            </a:extLst>
          </p:cNvPr>
          <p:cNvSpPr txBox="1"/>
          <p:nvPr/>
        </p:nvSpPr>
        <p:spPr>
          <a:xfrm>
            <a:off x="0" y="4002681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27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A853D11B-D9B5-4E45-9205-60802AA6955A}"/>
              </a:ext>
            </a:extLst>
          </p:cNvPr>
          <p:cNvCxnSpPr>
            <a:cxnSpLocks/>
          </p:cNvCxnSpPr>
          <p:nvPr/>
        </p:nvCxnSpPr>
        <p:spPr>
          <a:xfrm>
            <a:off x="108631" y="4002681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5E3013-36DB-4E45-97FD-DAA4A55F62F8}"/>
              </a:ext>
            </a:extLst>
          </p:cNvPr>
          <p:cNvSpPr/>
          <p:nvPr/>
        </p:nvSpPr>
        <p:spPr>
          <a:xfrm>
            <a:off x="1857829" y="13812"/>
            <a:ext cx="10334171" cy="181588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Граждане Луганской Народной Республики имеют право обращаться лично, а также направлять индивидуальные и коллективные обращения в государственные органы и органы местного самоуправления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BF8FAA-AA63-4A83-A984-86EF44735C0E}"/>
              </a:ext>
            </a:extLst>
          </p:cNvPr>
          <p:cNvSpPr txBox="1"/>
          <p:nvPr/>
        </p:nvSpPr>
        <p:spPr>
          <a:xfrm>
            <a:off x="7240951" y="1706245"/>
            <a:ext cx="486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Статья </a:t>
            </a:r>
            <a:r>
              <a:rPr lang="en-US" i="1" dirty="0">
                <a:solidFill>
                  <a:schemeClr val="bg1"/>
                </a:solidFill>
              </a:rPr>
              <a:t>26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Конституция Луганской Народной Республики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0573131-E2E0-41E0-A0EE-3432A9373D94}"/>
              </a:ext>
            </a:extLst>
          </p:cNvPr>
          <p:cNvCxnSpPr>
            <a:cxnSpLocks/>
          </p:cNvCxnSpPr>
          <p:nvPr/>
        </p:nvCxnSpPr>
        <p:spPr>
          <a:xfrm>
            <a:off x="7349582" y="1706245"/>
            <a:ext cx="4754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3165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560</Words>
  <Application>Microsoft Office PowerPoint</Application>
  <PresentationFormat>Широкоэкранный</PresentationFormat>
  <Paragraphs>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2020-12-07T07:26:02Z</dcterms:created>
  <dcterms:modified xsi:type="dcterms:W3CDTF">2020-12-07T13:28:28Z</dcterms:modified>
</cp:coreProperties>
</file>